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3CCCC"/>
    <a:srgbClr val="FFCCCC"/>
    <a:srgbClr val="FF9933"/>
    <a:srgbClr val="6600FF"/>
    <a:srgbClr val="FF33CC"/>
    <a:srgbClr val="FF66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30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01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686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37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59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14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25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329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23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84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17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849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61386-3641-478A-AAA1-9B7FAAD5BB9A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1DDE5-B7F1-4127-BAF8-F9895AD848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614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2003DBD7-9684-4C15-BC4C-FB58C2EBD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313" y="190868"/>
            <a:ext cx="6505575" cy="278293"/>
          </a:xfrm>
        </p:spPr>
        <p:txBody>
          <a:bodyPr>
            <a:noAutofit/>
          </a:bodyPr>
          <a:lstStyle/>
          <a:p>
            <a:r>
              <a:rPr lang="zh-TW" altLang="en-US" sz="1400" b="1" dirty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國立中山大學員工子女非營利幼兒園</a:t>
            </a:r>
            <a:r>
              <a:rPr lang="en-US" altLang="zh-TW" sz="1400" b="1" dirty="0">
                <a:solidFill>
                  <a:schemeClr val="accent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1400" b="1" dirty="0">
                <a:solidFill>
                  <a:schemeClr val="accent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學年度新生報名人數及抽籤名額公告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C3E5E28-BF11-4BEF-88C5-19B845D52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8" y="-30704"/>
            <a:ext cx="672657" cy="639905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B5EE0ACA-E43C-4F27-8FA0-0160AAD3EE91}"/>
              </a:ext>
            </a:extLst>
          </p:cNvPr>
          <p:cNvSpPr txBox="1"/>
          <p:nvPr/>
        </p:nvSpPr>
        <p:spPr>
          <a:xfrm>
            <a:off x="7067" y="498527"/>
            <a:ext cx="6921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2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抽籤日期</a:t>
            </a:r>
            <a:r>
              <a:rPr lang="zh-TW" altLang="en-US" sz="1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星期四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中午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，於幼兒園辦公室辦理公開抽籤。</a:t>
            </a: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抽籤公告</a:t>
            </a:r>
            <a:r>
              <a:rPr lang="zh-TW" altLang="en-US" sz="12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日下午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時公告於幼兒園公佈欄</a:t>
            </a: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及幼兒園網站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https://nursery.nsysu.edu.tw/index.php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626C2BE-AF8A-4587-B566-CC756A35127A}"/>
              </a:ext>
            </a:extLst>
          </p:cNvPr>
          <p:cNvSpPr txBox="1"/>
          <p:nvPr/>
        </p:nvSpPr>
        <p:spPr>
          <a:xfrm>
            <a:off x="7067" y="1232408"/>
            <a:ext cx="7094980" cy="1444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2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報到日期</a:t>
            </a:r>
            <a:r>
              <a:rPr lang="zh-TW" altLang="en-US" sz="12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1200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(1)112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抽籤完畢確認錄取即可辦理報到～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30)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30)</a:t>
            </a:r>
            <a:b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至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時至中午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若未在期限內報到者，將視同放棄錄取資格。</a:t>
            </a: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新生報到若未額滿或有幼兒放棄入園資格時，依備取順位先後次序補足名額，備取名額        </a:t>
            </a:r>
            <a:b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有效日期至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日。</a:t>
            </a: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E24B98C-7E21-4AC9-A95E-A65BDF660AFE}"/>
              </a:ext>
            </a:extLst>
          </p:cNvPr>
          <p:cNvSpPr txBox="1"/>
          <p:nvPr/>
        </p:nvSpPr>
        <p:spPr>
          <a:xfrm>
            <a:off x="0" y="2520287"/>
            <a:ext cx="6057900" cy="890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200" b="1" dirty="0">
                <a:solidFill>
                  <a:srgbClr val="0099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報到攜帶</a:t>
            </a:r>
            <a:r>
              <a:rPr lang="zh-TW" altLang="en-US" sz="1200" dirty="0">
                <a:solidFill>
                  <a:srgbClr val="0099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1200" dirty="0">
              <a:solidFill>
                <a:srgbClr val="0099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戶口名簿影印本</a:t>
            </a: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預防接種時程紀錄表影印本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兒童健康手冊內～黃卡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F101D75E-9DFE-468C-9704-E28FFCF93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7" y="3321730"/>
            <a:ext cx="711902" cy="676891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2A826842-4A5B-43A1-A7DD-203B64F41FAE}"/>
              </a:ext>
            </a:extLst>
          </p:cNvPr>
          <p:cNvSpPr/>
          <p:nvPr/>
        </p:nvSpPr>
        <p:spPr>
          <a:xfrm>
            <a:off x="517799" y="3506288"/>
            <a:ext cx="6410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4472C4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國立中山大學員工子女非營利幼兒園</a:t>
            </a:r>
            <a:r>
              <a:rPr lang="en-US" altLang="zh-TW" sz="1400" b="1" dirty="0">
                <a:solidFill>
                  <a:srgbClr val="70AD4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112</a:t>
            </a:r>
            <a:r>
              <a:rPr lang="zh-TW" altLang="en-US" sz="1400" b="1" dirty="0">
                <a:solidFill>
                  <a:srgbClr val="70AD4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學年度新生</a:t>
            </a:r>
            <a:r>
              <a:rPr lang="en-US" altLang="zh-TW" sz="1400" b="1" dirty="0">
                <a:solidFill>
                  <a:srgbClr val="70AD4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4/20</a:t>
            </a:r>
            <a:r>
              <a:rPr lang="zh-TW" altLang="en-US" sz="1400" b="1" dirty="0">
                <a:solidFill>
                  <a:srgbClr val="70AD4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～</a:t>
            </a:r>
            <a:r>
              <a:rPr lang="en-US" altLang="zh-TW" sz="1400" b="1" dirty="0">
                <a:solidFill>
                  <a:srgbClr val="70AD4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4/22</a:t>
            </a:r>
            <a:r>
              <a:rPr lang="zh-TW" altLang="en-US" sz="1400" b="1" dirty="0">
                <a:solidFill>
                  <a:srgbClr val="70AD4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報名人數統計表</a:t>
            </a:r>
            <a:endParaRPr lang="zh-TW" altLang="en-US" sz="1100" dirty="0"/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366A8FD6-9230-434E-836E-FFA126AC5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785317"/>
              </p:ext>
            </p:extLst>
          </p:nvPr>
        </p:nvGraphicFramePr>
        <p:xfrm>
          <a:off x="145151" y="3924240"/>
          <a:ext cx="6567697" cy="1303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4617">
                  <a:extLst>
                    <a:ext uri="{9D8B030D-6E8A-4147-A177-3AD203B41FA5}">
                      <a16:colId xmlns:a16="http://schemas.microsoft.com/office/drawing/2014/main" val="1618779418"/>
                    </a:ext>
                  </a:extLst>
                </a:gridCol>
                <a:gridCol w="1063655">
                  <a:extLst>
                    <a:ext uri="{9D8B030D-6E8A-4147-A177-3AD203B41FA5}">
                      <a16:colId xmlns:a16="http://schemas.microsoft.com/office/drawing/2014/main" val="3987025989"/>
                    </a:ext>
                  </a:extLst>
                </a:gridCol>
                <a:gridCol w="797321">
                  <a:extLst>
                    <a:ext uri="{9D8B030D-6E8A-4147-A177-3AD203B41FA5}">
                      <a16:colId xmlns:a16="http://schemas.microsoft.com/office/drawing/2014/main" val="2861147191"/>
                    </a:ext>
                  </a:extLst>
                </a:gridCol>
                <a:gridCol w="1063093">
                  <a:extLst>
                    <a:ext uri="{9D8B030D-6E8A-4147-A177-3AD203B41FA5}">
                      <a16:colId xmlns:a16="http://schemas.microsoft.com/office/drawing/2014/main" val="2803892330"/>
                    </a:ext>
                  </a:extLst>
                </a:gridCol>
                <a:gridCol w="1454394">
                  <a:extLst>
                    <a:ext uri="{9D8B030D-6E8A-4147-A177-3AD203B41FA5}">
                      <a16:colId xmlns:a16="http://schemas.microsoft.com/office/drawing/2014/main" val="1544725834"/>
                    </a:ext>
                  </a:extLst>
                </a:gridCol>
                <a:gridCol w="1094617">
                  <a:extLst>
                    <a:ext uri="{9D8B030D-6E8A-4147-A177-3AD203B41FA5}">
                      <a16:colId xmlns:a16="http://schemas.microsoft.com/office/drawing/2014/main" val="2349971141"/>
                    </a:ext>
                  </a:extLst>
                </a:gridCol>
              </a:tblGrid>
              <a:tr h="204447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歲專班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3-5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805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可招</a:t>
                      </a:r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報名</a:t>
                      </a:r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可招</a:t>
                      </a:r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歲報名</a:t>
                      </a:r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歲報名</a:t>
                      </a:r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歲報名</a:t>
                      </a:r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42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649932"/>
                  </a:ext>
                </a:extLst>
              </a:tr>
            </a:tbl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7F7BC6E2-FF93-4B66-B417-257EFF49FD59}"/>
              </a:ext>
            </a:extLst>
          </p:cNvPr>
          <p:cNvSpPr/>
          <p:nvPr/>
        </p:nvSpPr>
        <p:spPr>
          <a:xfrm>
            <a:off x="167225" y="5453347"/>
            <a:ext cx="65582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dirty="0">
                <a:solidFill>
                  <a:srgbClr val="4472C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國立中山大學員工子女非營利幼兒園</a:t>
            </a:r>
            <a:r>
              <a:rPr lang="en-US" altLang="zh-TW" sz="1400" b="1" dirty="0">
                <a:solidFill>
                  <a:srgbClr val="FF99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1400" b="1" dirty="0">
                <a:solidFill>
                  <a:srgbClr val="FF99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學年度新生報名人數抽籤名額公告統計表</a:t>
            </a:r>
            <a:endParaRPr lang="zh-TW" altLang="en-US" dirty="0">
              <a:solidFill>
                <a:srgbClr val="FF9933"/>
              </a:solidFill>
            </a:endParaRPr>
          </a:p>
        </p:txBody>
      </p:sp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3DC04A35-5CBF-4DF6-A969-4D9668182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19693"/>
              </p:ext>
            </p:extLst>
          </p:nvPr>
        </p:nvGraphicFramePr>
        <p:xfrm>
          <a:off x="157735" y="5811302"/>
          <a:ext cx="6567696" cy="31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4818">
                  <a:extLst>
                    <a:ext uri="{9D8B030D-6E8A-4147-A177-3AD203B41FA5}">
                      <a16:colId xmlns:a16="http://schemas.microsoft.com/office/drawing/2014/main" val="1587294944"/>
                    </a:ext>
                  </a:extLst>
                </a:gridCol>
                <a:gridCol w="1264818">
                  <a:extLst>
                    <a:ext uri="{9D8B030D-6E8A-4147-A177-3AD203B41FA5}">
                      <a16:colId xmlns:a16="http://schemas.microsoft.com/office/drawing/2014/main" val="4031546295"/>
                    </a:ext>
                  </a:extLst>
                </a:gridCol>
                <a:gridCol w="1264818">
                  <a:extLst>
                    <a:ext uri="{9D8B030D-6E8A-4147-A177-3AD203B41FA5}">
                      <a16:colId xmlns:a16="http://schemas.microsoft.com/office/drawing/2014/main" val="3384949249"/>
                    </a:ext>
                  </a:extLst>
                </a:gridCol>
                <a:gridCol w="1264818">
                  <a:extLst>
                    <a:ext uri="{9D8B030D-6E8A-4147-A177-3AD203B41FA5}">
                      <a16:colId xmlns:a16="http://schemas.microsoft.com/office/drawing/2014/main" val="2076524117"/>
                    </a:ext>
                  </a:extLst>
                </a:gridCol>
                <a:gridCol w="1508424">
                  <a:extLst>
                    <a:ext uri="{9D8B030D-6E8A-4147-A177-3AD203B41FA5}">
                      <a16:colId xmlns:a16="http://schemas.microsoft.com/office/drawing/2014/main" val="1213380629"/>
                    </a:ext>
                  </a:extLst>
                </a:gridCol>
              </a:tblGrid>
              <a:tr h="3209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招收班別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歲專班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3-5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280635"/>
                  </a:ext>
                </a:extLst>
              </a:tr>
              <a:tr h="5349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</a:p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應錄取人數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</a:p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錄取人數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</a:p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錄取人數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</a:p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錄取人數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</a:p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錄取人數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  <a:endParaRPr lang="en-US" altLang="zh-TW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443996"/>
                  </a:ext>
                </a:extLst>
              </a:tr>
              <a:tr h="33994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第一順位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正取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329196"/>
                  </a:ext>
                </a:extLst>
              </a:tr>
              <a:tr h="35878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第二順位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正取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893158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第三順位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正取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511123"/>
                  </a:ext>
                </a:extLst>
              </a:tr>
              <a:tr h="3209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一般生正取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079948"/>
                  </a:ext>
                </a:extLst>
              </a:tr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第一順位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備取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03631"/>
                  </a:ext>
                </a:extLst>
              </a:tr>
              <a:tr h="3201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一般生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備取</a:t>
                      </a: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32170"/>
                  </a:ext>
                </a:extLst>
              </a:tr>
              <a:tr h="3209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報名人數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948368"/>
                  </a:ext>
                </a:extLst>
              </a:tr>
            </a:tbl>
          </a:graphicData>
        </a:graphic>
      </p:graphicFrame>
      <p:pic>
        <p:nvPicPr>
          <p:cNvPr id="28" name="圖片 27">
            <a:extLst>
              <a:ext uri="{FF2B5EF4-FFF2-40B4-BE49-F238E27FC236}">
                <a16:creationId xmlns:a16="http://schemas.microsoft.com/office/drawing/2014/main" id="{E55610C6-33A6-4B90-8C57-1798471F7E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34" b="93624" l="3279" r="95246">
                        <a14:foregroundMark x1="8033" y1="42282" x2="8033" y2="42282"/>
                        <a14:foregroundMark x1="3279" y1="52349" x2="3279" y2="52349"/>
                        <a14:foregroundMark x1="23443" y1="5369" x2="23443" y2="5369"/>
                        <a14:foregroundMark x1="73770" y1="20134" x2="73770" y2="20134"/>
                        <a14:foregroundMark x1="95246" y1="53691" x2="95246" y2="53691"/>
                        <a14:foregroundMark x1="95246" y1="93624" x2="95246" y2="93624"/>
                        <a14:foregroundMark x1="93607" y1="92617" x2="93607" y2="9261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309934">
            <a:off x="3964447" y="2423167"/>
            <a:ext cx="2299127" cy="1071263"/>
          </a:xfrm>
          <a:prstGeom prst="rect">
            <a:avLst/>
          </a:prstGeom>
        </p:spPr>
      </p:pic>
      <p:pic>
        <p:nvPicPr>
          <p:cNvPr id="31" name="圖片 30">
            <a:extLst>
              <a:ext uri="{FF2B5EF4-FFF2-40B4-BE49-F238E27FC236}">
                <a16:creationId xmlns:a16="http://schemas.microsoft.com/office/drawing/2014/main" id="{B0AFC635-25A1-4BAE-884E-177074D8C6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7600" r="93400">
                        <a14:foregroundMark x1="7600" y1="50750" x2="7600" y2="50750"/>
                        <a14:foregroundMark x1="89800" y1="49500" x2="89800" y2="49500"/>
                        <a14:foregroundMark x1="92800" y1="49000" x2="92800" y2="49000"/>
                        <a14:foregroundMark x1="93400" y1="48000" x2="93400" y2="48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26722" y="5007122"/>
            <a:ext cx="7136609" cy="77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957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415</Words>
  <Application>Microsoft Office PowerPoint</Application>
  <PresentationFormat>如螢幕大小 (4:3)</PresentationFormat>
  <Paragraphs>80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國立中山大學員工子女非營利幼兒園112學年度新生報名人數及抽籤名額公告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國立中山大學員工子女非營利幼兒園 (委託社團法人高雄市中山大學西灣育苗創生協會辦理)</dc:title>
  <dc:creator>user</dc:creator>
  <cp:lastModifiedBy>user</cp:lastModifiedBy>
  <cp:revision>15</cp:revision>
  <cp:lastPrinted>2023-04-26T07:12:22Z</cp:lastPrinted>
  <dcterms:created xsi:type="dcterms:W3CDTF">2023-04-26T04:11:46Z</dcterms:created>
  <dcterms:modified xsi:type="dcterms:W3CDTF">2023-04-26T07:14:39Z</dcterms:modified>
</cp:coreProperties>
</file>